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473" r:id="rId4"/>
    <p:sldId id="505" r:id="rId5"/>
    <p:sldId id="504" r:id="rId6"/>
    <p:sldId id="501" r:id="rId7"/>
    <p:sldId id="502" r:id="rId8"/>
    <p:sldId id="503" r:id="rId9"/>
    <p:sldId id="258" r:id="rId10"/>
    <p:sldId id="507" r:id="rId11"/>
    <p:sldId id="485" r:id="rId12"/>
    <p:sldId id="410" r:id="rId13"/>
    <p:sldId id="506" r:id="rId14"/>
    <p:sldId id="487" r:id="rId15"/>
    <p:sldId id="508" r:id="rId16"/>
    <p:sldId id="292" r:id="rId17"/>
    <p:sldId id="488" r:id="rId18"/>
    <p:sldId id="498" r:id="rId19"/>
    <p:sldId id="509" r:id="rId20"/>
    <p:sldId id="264" r:id="rId21"/>
    <p:sldId id="490" r:id="rId22"/>
    <p:sldId id="492" r:id="rId23"/>
    <p:sldId id="466" r:id="rId24"/>
    <p:sldId id="467" r:id="rId25"/>
    <p:sldId id="489" r:id="rId26"/>
    <p:sldId id="499" r:id="rId27"/>
    <p:sldId id="276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3/10/19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8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new class of neural network has emerged and gained popularity recently</a:t>
            </a:r>
          </a:p>
          <a:p>
            <a:endParaRPr lang="en-US" dirty="0"/>
          </a:p>
          <a:p>
            <a:r>
              <a:rPr lang="en-US" dirty="0"/>
              <a:t>Incorporate relational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9F4C8-510A-C148-A7DF-51FB7E6698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1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6234D6-68D2-9448-88E0-B0BD64342DE2}"/>
              </a:ext>
            </a:extLst>
          </p:cNvPr>
          <p:cNvGrpSpPr/>
          <p:nvPr userDrawn="1"/>
        </p:nvGrpSpPr>
        <p:grpSpPr>
          <a:xfrm>
            <a:off x="10372350" y="6288304"/>
            <a:ext cx="1604904" cy="50121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8446C-D8D4-114D-A6F4-24B1A8F3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2A1FA-7FEA-EB47-82BE-C07D4A487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1D2F5-97F0-6B43-AE11-958C228005DA}"/>
              </a:ext>
            </a:extLst>
          </p:cNvPr>
          <p:cNvGrpSpPr/>
          <p:nvPr userDrawn="1"/>
        </p:nvGrpSpPr>
        <p:grpSpPr>
          <a:xfrm>
            <a:off x="10372350" y="6288304"/>
            <a:ext cx="1604904" cy="50121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691F7A-D275-E748-8605-E0AF07B37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C25B1E-3EBD-604A-83C8-26748D434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373543"/>
            <a:ext cx="10950222" cy="20412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Learning Graph Neural Networks with</a:t>
            </a:r>
            <a:br>
              <a:rPr lang="en-US" b="1" dirty="0">
                <a:cs typeface="Microsoft Sans Serif" panose="020B0604020202020204" pitchFamily="34" charset="0"/>
              </a:rPr>
            </a:br>
            <a:r>
              <a:rPr lang="en-US" b="1" dirty="0">
                <a:cs typeface="Microsoft Sans Serif" panose="020B0604020202020204" pitchFamily="34" charset="0"/>
              </a:rPr>
              <a:t>Deep Graph Library</a:t>
            </a: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4" y="38437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Minjie</a:t>
            </a:r>
            <a:r>
              <a:rPr lang="en-US" dirty="0"/>
              <a:t> Wang  &amp; Lingfan Yu</a:t>
            </a:r>
          </a:p>
          <a:p>
            <a:r>
              <a:rPr lang="en-US" sz="1800" dirty="0"/>
              <a:t>with DGL Team</a:t>
            </a:r>
          </a:p>
          <a:p>
            <a:r>
              <a:rPr lang="en-US" sz="1800" dirty="0"/>
              <a:t>New York University, NYU Shanghai, AWS, AWS Shanghai AI Lab</a:t>
            </a:r>
          </a:p>
          <a:p>
            <a:endParaRPr lang="en-US" sz="1800" dirty="0"/>
          </a:p>
          <a:p>
            <a:r>
              <a:rPr lang="en-US" sz="1800" dirty="0"/>
              <a:t>GTC 2019 Instructor-led training (L9134)</a:t>
            </a:r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F2-8A04-4440-8E71-F11858EB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1325563"/>
          </a:xfrm>
        </p:spPr>
        <p:txBody>
          <a:bodyPr/>
          <a:lstStyle/>
          <a:p>
            <a:r>
              <a:rPr lang="en-US" dirty="0"/>
              <a:t>GNN in Computer Vision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6442C-A652-9D4D-897B-B7ACEDCB7645}"/>
              </a:ext>
            </a:extLst>
          </p:cNvPr>
          <p:cNvSpPr txBox="1"/>
          <p:nvPr/>
        </p:nvSpPr>
        <p:spPr>
          <a:xfrm>
            <a:off x="1562661" y="4849275"/>
            <a:ext cx="281093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Knowledge Graph for</a:t>
            </a:r>
          </a:p>
          <a:p>
            <a:pPr algn="ctr"/>
            <a:r>
              <a:rPr lang="en-US" altLang="zh-CN" sz="2133" b="1" dirty="0"/>
              <a:t>Image Classification</a:t>
            </a:r>
          </a:p>
          <a:p>
            <a:pPr algn="ctr"/>
            <a:r>
              <a:rPr lang="en-US" altLang="zh-CN" sz="1600" dirty="0"/>
              <a:t>[Kenneth et al. CVPR’17]</a:t>
            </a:r>
            <a:endParaRPr lang="zh-CN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A8F4E-4BB7-6446-8BF6-1EE594EA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7" y="1730169"/>
            <a:ext cx="4897162" cy="274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5A4CF-61F3-024C-B162-C62D39F3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69" y="2005177"/>
            <a:ext cx="4563086" cy="23035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2C224C-76AB-D340-B683-A580CDE262D2}"/>
              </a:ext>
            </a:extLst>
          </p:cNvPr>
          <p:cNvSpPr txBox="1"/>
          <p:nvPr/>
        </p:nvSpPr>
        <p:spPr>
          <a:xfrm>
            <a:off x="7794945" y="4849275"/>
            <a:ext cx="281093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Label Graph for</a:t>
            </a:r>
          </a:p>
          <a:p>
            <a:pPr algn="ctr"/>
            <a:r>
              <a:rPr lang="en-US" altLang="zh-CN" sz="2133" b="1" dirty="0"/>
              <a:t>Image Classification</a:t>
            </a:r>
          </a:p>
          <a:p>
            <a:pPr algn="ctr"/>
            <a:r>
              <a:rPr lang="en-US" altLang="zh-CN" sz="1600" dirty="0"/>
              <a:t>[Jia et al. ECCV’14]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323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</a:t>
            </a:r>
            <a:r>
              <a:rPr lang="en-US" sz="2400" i="1" dirty="0" err="1"/>
              <a:t>Pubmed</a:t>
            </a:r>
            <a:r>
              <a:rPr lang="en-US" sz="2400" i="1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4237225" y="4889206"/>
            <a:ext cx="612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from the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469142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469142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469142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blipFill>
                <a:blip r:embed="rId2"/>
                <a:stretch>
                  <a:fillRect l="-2308" t="-112500" r="-3846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212" y="2843238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2B74-F190-E54C-9056-8C8007C3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System: Deep Graph Library (DGL)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0E628FF-DDE2-9345-BF4F-401B38B7E0BC}"/>
              </a:ext>
            </a:extLst>
          </p:cNvPr>
          <p:cNvSpPr/>
          <p:nvPr/>
        </p:nvSpPr>
        <p:spPr>
          <a:xfrm>
            <a:off x="3740727" y="1690688"/>
            <a:ext cx="4821382" cy="54076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GNN Models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1DC016B-2E82-7B46-91DC-CE33F6F2A969}"/>
              </a:ext>
            </a:extLst>
          </p:cNvPr>
          <p:cNvSpPr/>
          <p:nvPr/>
        </p:nvSpPr>
        <p:spPr>
          <a:xfrm>
            <a:off x="3740727" y="2408808"/>
            <a:ext cx="4821382" cy="1600852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1C82-AB4B-C147-AA8B-0C2F5B747222}"/>
              </a:ext>
            </a:extLst>
          </p:cNvPr>
          <p:cNvSpPr txBox="1"/>
          <p:nvPr/>
        </p:nvSpPr>
        <p:spPr>
          <a:xfrm>
            <a:off x="5774895" y="248479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DGL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9D9FEA-847D-084D-8D2E-E99FDF56926B}"/>
              </a:ext>
            </a:extLst>
          </p:cNvPr>
          <p:cNvSpPr/>
          <p:nvPr/>
        </p:nvSpPr>
        <p:spPr>
          <a:xfrm>
            <a:off x="4073241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Passing</a:t>
            </a:r>
            <a:endParaRPr lang="en-US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7CCF06-0A6E-1B4E-98FF-21A3B6C02B47}"/>
              </a:ext>
            </a:extLst>
          </p:cNvPr>
          <p:cNvSpPr/>
          <p:nvPr/>
        </p:nvSpPr>
        <p:spPr>
          <a:xfrm>
            <a:off x="5299369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Graph Sampling</a:t>
            </a:r>
            <a:endParaRPr lang="en-US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59AC46-5EE7-5B4D-8077-D2365D3C23CF}"/>
              </a:ext>
            </a:extLst>
          </p:cNvPr>
          <p:cNvSpPr/>
          <p:nvPr/>
        </p:nvSpPr>
        <p:spPr>
          <a:xfrm>
            <a:off x="6525497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Batched Graphs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DEBD3-2F66-6B43-AABE-1B6E3AE06953}"/>
              </a:ext>
            </a:extLst>
          </p:cNvPr>
          <p:cNvSpPr txBox="1"/>
          <p:nvPr/>
        </p:nvSpPr>
        <p:spPr>
          <a:xfrm>
            <a:off x="7766801" y="309157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317BF0B-4388-0749-A389-755DCB09A84C}"/>
              </a:ext>
            </a:extLst>
          </p:cNvPr>
          <p:cNvSpPr/>
          <p:nvPr/>
        </p:nvSpPr>
        <p:spPr>
          <a:xfrm>
            <a:off x="3740727" y="4187017"/>
            <a:ext cx="1586352" cy="55864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Pytorch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BE14269-9A87-EB46-8C20-93485AF71F27}"/>
              </a:ext>
            </a:extLst>
          </p:cNvPr>
          <p:cNvSpPr/>
          <p:nvPr/>
        </p:nvSpPr>
        <p:spPr>
          <a:xfrm>
            <a:off x="5500254" y="4187017"/>
            <a:ext cx="1586352" cy="55864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MXNet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D5E17-C659-274D-AEB1-51F977783A44}"/>
              </a:ext>
            </a:extLst>
          </p:cNvPr>
          <p:cNvSpPr txBox="1"/>
          <p:nvPr/>
        </p:nvSpPr>
        <p:spPr>
          <a:xfrm>
            <a:off x="7086606" y="4281487"/>
            <a:ext cx="1863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is coming …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A004F9A-370E-6741-AF45-CB264CA37E6B}"/>
              </a:ext>
            </a:extLst>
          </p:cNvPr>
          <p:cNvSpPr/>
          <p:nvPr/>
        </p:nvSpPr>
        <p:spPr>
          <a:xfrm>
            <a:off x="3740727" y="4986975"/>
            <a:ext cx="4821382" cy="540763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Compilers (TVM (Neo), ONNX)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12D2929-2F29-9543-8103-2D4A1FCD8231}"/>
              </a:ext>
            </a:extLst>
          </p:cNvPr>
          <p:cNvSpPr/>
          <p:nvPr/>
        </p:nvSpPr>
        <p:spPr>
          <a:xfrm>
            <a:off x="3740727" y="5707017"/>
            <a:ext cx="4821382" cy="540763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GPU,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FPGA, IP core, Arm …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2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has open-sourced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335C7-F43A-234C-AFBE-C15A7753C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50"/>
          <a:stretch/>
        </p:blipFill>
        <p:spPr>
          <a:xfrm>
            <a:off x="1000450" y="1405721"/>
            <a:ext cx="10191099" cy="56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B34D5-77FE-EA4C-88DD-98E936AB4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91"/>
          <a:stretch/>
        </p:blipFill>
        <p:spPr>
          <a:xfrm>
            <a:off x="987676" y="1975655"/>
            <a:ext cx="10203873" cy="40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A00E96-509B-6440-A4B7-8951ADB7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7741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831AC-FDD7-C347-A05C-FA304F4F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00" y="1"/>
            <a:ext cx="6247657" cy="4598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FC8E99-5BCF-DB4E-AE1F-B76DEC2DD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28" y="1439917"/>
            <a:ext cx="5778672" cy="54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developing for advanced GNNs: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/>
              <a:t>Dynamic 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/>
              <a:t>Batching of Multiple 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GAT [ICLR’18], …</a:t>
            </a:r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46E7-591C-9F4E-8DB8-C4781D44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23CE-D2CF-5A4D-8907-4D28AD64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20400" cy="50101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Basics.ipynb</a:t>
            </a:r>
            <a:endParaRPr lang="en-US" dirty="0"/>
          </a:p>
          <a:p>
            <a:pPr lvl="1"/>
            <a:r>
              <a:rPr lang="en-US" dirty="0" err="1"/>
              <a:t>Contruct</a:t>
            </a:r>
            <a:r>
              <a:rPr lang="en-US" dirty="0"/>
              <a:t> a graph for community detection</a:t>
            </a:r>
          </a:p>
          <a:p>
            <a:pPr lvl="1"/>
            <a:endParaRPr lang="en-US" dirty="0"/>
          </a:p>
          <a:p>
            <a:r>
              <a:rPr lang="en-US" dirty="0" err="1"/>
              <a:t>MessagePassing.ipynb</a:t>
            </a:r>
            <a:endParaRPr lang="en-US" dirty="0"/>
          </a:p>
          <a:p>
            <a:pPr lvl="1"/>
            <a:r>
              <a:rPr lang="en-US" dirty="0"/>
              <a:t>Try some basic message passing</a:t>
            </a:r>
          </a:p>
          <a:p>
            <a:pPr lvl="1"/>
            <a:endParaRPr lang="en-US" dirty="0"/>
          </a:p>
          <a:p>
            <a:r>
              <a:rPr lang="en-US" dirty="0" err="1"/>
              <a:t>GCN.ipynb</a:t>
            </a:r>
            <a:endParaRPr lang="en-US" dirty="0"/>
          </a:p>
          <a:p>
            <a:pPr lvl="1"/>
            <a:r>
              <a:rPr lang="en-US" dirty="0"/>
              <a:t>Implement Graph Convolutional Network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Speedup.ipynb</a:t>
            </a:r>
            <a:endParaRPr lang="en-US" dirty="0"/>
          </a:p>
          <a:p>
            <a:pPr lvl="1"/>
            <a:r>
              <a:rPr lang="en-US" dirty="0"/>
              <a:t>Speed up tricks in DGL</a:t>
            </a:r>
          </a:p>
          <a:p>
            <a:pPr lvl="1"/>
            <a:endParaRPr lang="en-US" dirty="0"/>
          </a:p>
          <a:p>
            <a:r>
              <a:rPr lang="en-US" dirty="0" err="1"/>
              <a:t>BatchGraph.ipynb</a:t>
            </a:r>
            <a:endParaRPr lang="en-US" dirty="0"/>
          </a:p>
          <a:p>
            <a:pPr lvl="1"/>
            <a:r>
              <a:rPr lang="en-US" dirty="0"/>
              <a:t>(Advanced) Batch execution of multiple graphs, and perform efficient read-out on batch of graphs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12EB6-E77F-4543-A534-41132AF61244}"/>
              </a:ext>
            </a:extLst>
          </p:cNvPr>
          <p:cNvSpPr txBox="1"/>
          <p:nvPr/>
        </p:nvSpPr>
        <p:spPr>
          <a:xfrm>
            <a:off x="680484" y="1850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B97C-BFD7-2144-BCA1-4D5A7DB3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6E6A-F985-1946-AEE5-09CC86918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are everywhere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A2-CD5D-D149-A592-50C6FC7607E9}"/>
              </a:ext>
            </a:extLst>
          </p:cNvPr>
          <p:cNvGrpSpPr/>
          <p:nvPr/>
        </p:nvGrpSpPr>
        <p:grpSpPr>
          <a:xfrm>
            <a:off x="4847113" y="2994213"/>
            <a:ext cx="3166017" cy="2235122"/>
            <a:chOff x="468350" y="3503505"/>
            <a:chExt cx="3166017" cy="2235122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F7B8AD95-1639-E845-8DE4-1475F6924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09E1D7-2441-8E46-8E05-7862E69AFEB8}"/>
                </a:ext>
              </a:extLst>
            </p:cNvPr>
            <p:cNvSpPr txBox="1"/>
            <p:nvPr/>
          </p:nvSpPr>
          <p:spPr>
            <a:xfrm>
              <a:off x="681720" y="5369295"/>
              <a:ext cx="2739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Protein/Molecule structure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159B9-786F-1045-BAF7-1196BCD520C6}"/>
              </a:ext>
            </a:extLst>
          </p:cNvPr>
          <p:cNvGrpSpPr/>
          <p:nvPr/>
        </p:nvGrpSpPr>
        <p:grpSpPr>
          <a:xfrm>
            <a:off x="945726" y="2994213"/>
            <a:ext cx="3081763" cy="2235122"/>
            <a:chOff x="7705493" y="2458182"/>
            <a:chExt cx="3081763" cy="2235122"/>
          </a:xfrm>
        </p:grpSpPr>
        <p:pic>
          <p:nvPicPr>
            <p:cNvPr id="8" name="Picture 6" descr="Image result for social network">
              <a:extLst>
                <a:ext uri="{FF2B5EF4-FFF2-40B4-BE49-F238E27FC236}">
                  <a16:creationId xmlns:a16="http://schemas.microsoft.com/office/drawing/2014/main" id="{20A9F63B-F05C-434E-9008-546D44721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493" y="2458182"/>
              <a:ext cx="3081763" cy="17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8458241" y="4323972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070B6-F1B0-954B-A02C-C25DEF3E18E8}"/>
              </a:ext>
            </a:extLst>
          </p:cNvPr>
          <p:cNvGrpSpPr/>
          <p:nvPr/>
        </p:nvGrpSpPr>
        <p:grpSpPr>
          <a:xfrm>
            <a:off x="8629552" y="2994213"/>
            <a:ext cx="2897149" cy="2237032"/>
            <a:chOff x="8940134" y="4442629"/>
            <a:chExt cx="2897149" cy="2237032"/>
          </a:xfrm>
        </p:grpSpPr>
        <p:pic>
          <p:nvPicPr>
            <p:cNvPr id="11" name="Picture 8" descr="Image result for knowledge graph">
              <a:extLst>
                <a:ext uri="{FF2B5EF4-FFF2-40B4-BE49-F238E27FC236}">
                  <a16:creationId xmlns:a16="http://schemas.microsoft.com/office/drawing/2014/main" id="{F9DD62DF-84B0-B94B-B1AD-3BD8EAF6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46AF3-263A-854D-A02D-F782EB443145}"/>
                </a:ext>
              </a:extLst>
            </p:cNvPr>
            <p:cNvSpPr txBox="1"/>
            <p:nvPr/>
          </p:nvSpPr>
          <p:spPr>
            <a:xfrm>
              <a:off x="9484293" y="6310329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677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D673-4282-0146-8102-1C4B7E70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1A83-C957-5049-A00C-CB3338075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computations over batched of nodes / edges</a:t>
            </a:r>
          </a:p>
          <a:p>
            <a:pPr lvl="1"/>
            <a:r>
              <a:rPr lang="en-US" dirty="0"/>
              <a:t>Send((u, v), </a:t>
            </a:r>
            <a:r>
              <a:rPr lang="en-US" dirty="0" err="1"/>
              <a:t>message_func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Recv</a:t>
            </a:r>
            <a:r>
              <a:rPr lang="en-US" dirty="0"/>
              <a:t>(v, </a:t>
            </a:r>
            <a:r>
              <a:rPr lang="en-US" dirty="0" err="1"/>
              <a:t>reduce_func</a:t>
            </a:r>
            <a:r>
              <a:rPr lang="en-US" dirty="0"/>
              <a:t>, </a:t>
            </a:r>
            <a:r>
              <a:rPr lang="en-US" dirty="0" err="1"/>
              <a:t>apply_func</a:t>
            </a:r>
            <a:r>
              <a:rPr lang="en-US" dirty="0"/>
              <a:t>)</a:t>
            </a:r>
          </a:p>
        </p:txBody>
      </p:sp>
      <p:sp>
        <p:nvSpPr>
          <p:cNvPr id="25" name="椭圆 3">
            <a:extLst>
              <a:ext uri="{FF2B5EF4-FFF2-40B4-BE49-F238E27FC236}">
                <a16:creationId xmlns:a16="http://schemas.microsoft.com/office/drawing/2014/main" id="{44FB77D9-E0E0-3E40-B6B1-92C492681F84}"/>
              </a:ext>
            </a:extLst>
          </p:cNvPr>
          <p:cNvSpPr/>
          <p:nvPr/>
        </p:nvSpPr>
        <p:spPr>
          <a:xfrm>
            <a:off x="203076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15">
            <a:extLst>
              <a:ext uri="{FF2B5EF4-FFF2-40B4-BE49-F238E27FC236}">
                <a16:creationId xmlns:a16="http://schemas.microsoft.com/office/drawing/2014/main" id="{9BA1F435-7DA8-D44D-9A37-DD40214A41A8}"/>
              </a:ext>
            </a:extLst>
          </p:cNvPr>
          <p:cNvSpPr/>
          <p:nvPr/>
        </p:nvSpPr>
        <p:spPr>
          <a:xfrm>
            <a:off x="784228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接箭头连接符 17">
            <a:extLst>
              <a:ext uri="{FF2B5EF4-FFF2-40B4-BE49-F238E27FC236}">
                <a16:creationId xmlns:a16="http://schemas.microsoft.com/office/drawing/2014/main" id="{B96B9A05-29C9-CE49-80EF-D602B387362A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3154477" y="3828119"/>
            <a:ext cx="468780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1">
            <a:extLst>
              <a:ext uri="{FF2B5EF4-FFF2-40B4-BE49-F238E27FC236}">
                <a16:creationId xmlns:a16="http://schemas.microsoft.com/office/drawing/2014/main" id="{8E9F00F1-1296-9749-9F7A-764527766580}"/>
              </a:ext>
            </a:extLst>
          </p:cNvPr>
          <p:cNvSpPr/>
          <p:nvPr/>
        </p:nvSpPr>
        <p:spPr>
          <a:xfrm>
            <a:off x="1719302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edges.src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矩形 5">
            <a:extLst>
              <a:ext uri="{FF2B5EF4-FFF2-40B4-BE49-F238E27FC236}">
                <a16:creationId xmlns:a16="http://schemas.microsoft.com/office/drawing/2014/main" id="{F67A36F6-F31B-5F4F-BEA8-205DB6703BD8}"/>
              </a:ext>
            </a:extLst>
          </p:cNvPr>
          <p:cNvSpPr/>
          <p:nvPr/>
        </p:nvSpPr>
        <p:spPr>
          <a:xfrm>
            <a:off x="4865626" y="4739903"/>
            <a:ext cx="1416422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ysClr val="windowText" lastClr="000000"/>
                </a:solidFill>
              </a:rPr>
              <a:t>edges.data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文本框 2">
            <a:extLst>
              <a:ext uri="{FF2B5EF4-FFF2-40B4-BE49-F238E27FC236}">
                <a16:creationId xmlns:a16="http://schemas.microsoft.com/office/drawing/2014/main" id="{4B97A335-8466-3E4A-B399-9F5CD3BD961C}"/>
              </a:ext>
            </a:extLst>
          </p:cNvPr>
          <p:cNvSpPr txBox="1"/>
          <p:nvPr/>
        </p:nvSpPr>
        <p:spPr>
          <a:xfrm>
            <a:off x="4365630" y="3924371"/>
            <a:ext cx="2474081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</a:t>
            </a:r>
            <a:r>
              <a:rPr lang="en-US" dirty="0" err="1"/>
              <a:t>message_func</a:t>
            </a:r>
            <a:r>
              <a:rPr lang="en-US" dirty="0"/>
              <a:t>&gt;: edges</a:t>
            </a:r>
          </a:p>
        </p:txBody>
      </p:sp>
      <p:cxnSp>
        <p:nvCxnSpPr>
          <p:cNvPr id="31" name="连接符: 肘形 6">
            <a:extLst>
              <a:ext uri="{FF2B5EF4-FFF2-40B4-BE49-F238E27FC236}">
                <a16:creationId xmlns:a16="http://schemas.microsoft.com/office/drawing/2014/main" id="{1305192D-4E7A-9843-960C-DA5C8428EA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60134" y="3026199"/>
            <a:ext cx="446189" cy="2981218"/>
          </a:xfrm>
          <a:prstGeom prst="bentConnector3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8">
            <a:extLst>
              <a:ext uri="{FF2B5EF4-FFF2-40B4-BE49-F238E27FC236}">
                <a16:creationId xmlns:a16="http://schemas.microsoft.com/office/drawing/2014/main" id="{9E789D6E-D5E4-3143-A222-2BDBA324A05F}"/>
              </a:ext>
            </a:extLst>
          </p:cNvPr>
          <p:cNvCxnSpPr>
            <a:cxnSpLocks/>
          </p:cNvCxnSpPr>
          <p:nvPr/>
        </p:nvCxnSpPr>
        <p:spPr>
          <a:xfrm flipV="1">
            <a:off x="5573837" y="4293713"/>
            <a:ext cx="0" cy="446189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12">
            <a:extLst>
              <a:ext uri="{FF2B5EF4-FFF2-40B4-BE49-F238E27FC236}">
                <a16:creationId xmlns:a16="http://schemas.microsoft.com/office/drawing/2014/main" id="{46C4D459-D834-B145-94E8-7F3E6E8578BC}"/>
              </a:ext>
            </a:extLst>
          </p:cNvPr>
          <p:cNvSpPr/>
          <p:nvPr/>
        </p:nvSpPr>
        <p:spPr>
          <a:xfrm>
            <a:off x="7790055" y="5672075"/>
            <a:ext cx="1228165" cy="5080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Mailbox*</a:t>
            </a:r>
          </a:p>
        </p:txBody>
      </p:sp>
      <p:cxnSp>
        <p:nvCxnSpPr>
          <p:cNvPr id="34" name="连接符: 肘形 14">
            <a:extLst>
              <a:ext uri="{FF2B5EF4-FFF2-40B4-BE49-F238E27FC236}">
                <a16:creationId xmlns:a16="http://schemas.microsoft.com/office/drawing/2014/main" id="{F9728B3A-580F-4947-83BD-318D8063C2B4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6839711" y="4109037"/>
            <a:ext cx="950344" cy="1817084"/>
          </a:xfrm>
          <a:prstGeom prst="bentConnector3">
            <a:avLst>
              <a:gd name="adj1" fmla="val 31959"/>
            </a:avLst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13">
            <a:extLst>
              <a:ext uri="{FF2B5EF4-FFF2-40B4-BE49-F238E27FC236}">
                <a16:creationId xmlns:a16="http://schemas.microsoft.com/office/drawing/2014/main" id="{C6EA84AA-AA91-284E-B156-9DE80E8DC7C4}"/>
              </a:ext>
            </a:extLst>
          </p:cNvPr>
          <p:cNvSpPr/>
          <p:nvPr/>
        </p:nvSpPr>
        <p:spPr>
          <a:xfrm>
            <a:off x="7530821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edges.dst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连接符: 肘形 10">
            <a:extLst>
              <a:ext uri="{FF2B5EF4-FFF2-40B4-BE49-F238E27FC236}">
                <a16:creationId xmlns:a16="http://schemas.microsoft.com/office/drawing/2014/main" id="{33CA40AF-55D2-F048-91FF-25E59CAAD71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93980" y="3073564"/>
            <a:ext cx="390016" cy="2830301"/>
          </a:xfrm>
          <a:prstGeom prst="bentConnector3">
            <a:avLst>
              <a:gd name="adj1" fmla="val 42822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5">
            <a:extLst>
              <a:ext uri="{FF2B5EF4-FFF2-40B4-BE49-F238E27FC236}">
                <a16:creationId xmlns:a16="http://schemas.microsoft.com/office/drawing/2014/main" id="{E5398975-C46A-AF4C-B6E4-0E36069D8C6F}"/>
              </a:ext>
            </a:extLst>
          </p:cNvPr>
          <p:cNvSpPr/>
          <p:nvPr/>
        </p:nvSpPr>
        <p:spPr>
          <a:xfrm>
            <a:off x="7401569" y="3055552"/>
            <a:ext cx="2005137" cy="325634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本框 39">
            <a:extLst>
              <a:ext uri="{FF2B5EF4-FFF2-40B4-BE49-F238E27FC236}">
                <a16:creationId xmlns:a16="http://schemas.microsoft.com/office/drawing/2014/main" id="{3F2E86E4-B032-574B-9E01-701E4F8188D8}"/>
              </a:ext>
            </a:extLst>
          </p:cNvPr>
          <p:cNvSpPr txBox="1"/>
          <p:nvPr/>
        </p:nvSpPr>
        <p:spPr>
          <a:xfrm>
            <a:off x="2442987" y="5745162"/>
            <a:ext cx="401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*Mailbox will be emptied after recv call </a:t>
            </a:r>
            <a:r>
              <a:rPr lang="en-US" sz="2000" dirty="0"/>
              <a:t>triggers the node UDF.</a:t>
            </a:r>
          </a:p>
        </p:txBody>
      </p:sp>
      <p:sp>
        <p:nvSpPr>
          <p:cNvPr id="39" name="文本框 46">
            <a:extLst>
              <a:ext uri="{FF2B5EF4-FFF2-40B4-BE49-F238E27FC236}">
                <a16:creationId xmlns:a16="http://schemas.microsoft.com/office/drawing/2014/main" id="{4AC322BD-B42A-FC4A-B896-4DE83FC56EEF}"/>
              </a:ext>
            </a:extLst>
          </p:cNvPr>
          <p:cNvSpPr txBox="1"/>
          <p:nvPr/>
        </p:nvSpPr>
        <p:spPr>
          <a:xfrm>
            <a:off x="9643372" y="5302743"/>
            <a:ext cx="2268091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</a:t>
            </a:r>
            <a:r>
              <a:rPr lang="en-US" dirty="0" err="1"/>
              <a:t>reduce_func</a:t>
            </a:r>
            <a:r>
              <a:rPr lang="en-US" dirty="0"/>
              <a:t>&gt;: nodes</a:t>
            </a:r>
          </a:p>
        </p:txBody>
      </p:sp>
      <p:cxnSp>
        <p:nvCxnSpPr>
          <p:cNvPr id="40" name="连接符: 肘形 51">
            <a:extLst>
              <a:ext uri="{FF2B5EF4-FFF2-40B4-BE49-F238E27FC236}">
                <a16:creationId xmlns:a16="http://schemas.microsoft.com/office/drawing/2014/main" id="{77CE119C-9E36-4B42-9BE7-470639BE207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8404140" y="5247994"/>
            <a:ext cx="1239232" cy="239415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60">
            <a:extLst>
              <a:ext uri="{FF2B5EF4-FFF2-40B4-BE49-F238E27FC236}">
                <a16:creationId xmlns:a16="http://schemas.microsoft.com/office/drawing/2014/main" id="{A650344A-0242-0346-800C-8301C30A6E5F}"/>
              </a:ext>
            </a:extLst>
          </p:cNvPr>
          <p:cNvCxnSpPr>
            <a:cxnSpLocks/>
            <a:stCxn id="33" idx="3"/>
            <a:endCxn id="39" idx="2"/>
          </p:cNvCxnSpPr>
          <p:nvPr/>
        </p:nvCxnSpPr>
        <p:spPr>
          <a:xfrm flipV="1">
            <a:off x="9018220" y="5672075"/>
            <a:ext cx="1759198" cy="254046"/>
          </a:xfrm>
          <a:prstGeom prst="bentConnector2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62">
            <a:extLst>
              <a:ext uri="{FF2B5EF4-FFF2-40B4-BE49-F238E27FC236}">
                <a16:creationId xmlns:a16="http://schemas.microsoft.com/office/drawing/2014/main" id="{04EF3A77-03D9-5647-A918-842B0F890F69}"/>
              </a:ext>
            </a:extLst>
          </p:cNvPr>
          <p:cNvSpPr txBox="1"/>
          <p:nvPr/>
        </p:nvSpPr>
        <p:spPr>
          <a:xfrm>
            <a:off x="9643372" y="4331563"/>
            <a:ext cx="2268091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</a:t>
            </a:r>
            <a:r>
              <a:rPr lang="en-US" dirty="0" err="1"/>
              <a:t>apply_func</a:t>
            </a:r>
            <a:r>
              <a:rPr lang="en-US" dirty="0"/>
              <a:t>&gt;: nodes</a:t>
            </a:r>
          </a:p>
        </p:txBody>
      </p:sp>
      <p:cxnSp>
        <p:nvCxnSpPr>
          <p:cNvPr id="44" name="连接符: 肘形 73">
            <a:extLst>
              <a:ext uri="{FF2B5EF4-FFF2-40B4-BE49-F238E27FC236}">
                <a16:creationId xmlns:a16="http://schemas.microsoft.com/office/drawing/2014/main" id="{E6F3239B-00B1-074D-9664-E71DE67D15D6}"/>
              </a:ext>
            </a:extLst>
          </p:cNvPr>
          <p:cNvCxnSpPr>
            <a:cxnSpLocks/>
            <a:stCxn id="39" idx="0"/>
            <a:endCxn id="43" idx="2"/>
          </p:cNvCxnSpPr>
          <p:nvPr/>
        </p:nvCxnSpPr>
        <p:spPr>
          <a:xfrm flipV="1">
            <a:off x="10777418" y="4700895"/>
            <a:ext cx="0" cy="601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1">
            <a:extLst>
              <a:ext uri="{FF2B5EF4-FFF2-40B4-BE49-F238E27FC236}">
                <a16:creationId xmlns:a16="http://schemas.microsoft.com/office/drawing/2014/main" id="{8C21A1F3-8F86-A344-ADFF-DF505B78635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9277455" y="4697692"/>
            <a:ext cx="751850" cy="296257"/>
          </a:xfrm>
          <a:prstGeom prst="bentConnector3">
            <a:avLst>
              <a:gd name="adj1" fmla="val 100675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5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563"/>
            <a:ext cx="10515600" cy="4351338"/>
          </a:xfrm>
        </p:spPr>
        <p:txBody>
          <a:bodyPr/>
          <a:lstStyle/>
          <a:p>
            <a:r>
              <a:rPr lang="en-US" dirty="0"/>
              <a:t>Message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87071" y="392284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724078" y="4316436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724079" y="5375822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87071" y="5728103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642695" y="4703915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69082" y="4016232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88937" y="6011996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842087" y="4997686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830643" y="4016232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216952" y="5186754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C9C443-65FE-A64C-910D-125DAC484CED}"/>
              </a:ext>
            </a:extLst>
          </p:cNvPr>
          <p:cNvGrpSpPr/>
          <p:nvPr/>
        </p:nvGrpSpPr>
        <p:grpSpPr>
          <a:xfrm>
            <a:off x="2146040" y="2730160"/>
            <a:ext cx="7840924" cy="693332"/>
            <a:chOff x="2146040" y="2730160"/>
            <a:chExt cx="7840924" cy="69333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55049B9-7262-BF40-A0AF-2F8155F925C7}"/>
                </a:ext>
              </a:extLst>
            </p:cNvPr>
            <p:cNvGrpSpPr/>
            <p:nvPr/>
          </p:nvGrpSpPr>
          <p:grpSpPr>
            <a:xfrm>
              <a:off x="2146040" y="2730160"/>
              <a:ext cx="6254276" cy="667560"/>
              <a:chOff x="3209503" y="2838756"/>
              <a:chExt cx="6254276" cy="66756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10E854-DDEA-9C4D-9CC2-54A9A4FDFFCB}"/>
                  </a:ext>
                </a:extLst>
              </p:cNvPr>
              <p:cNvSpPr txBox="1"/>
              <p:nvPr/>
            </p:nvSpPr>
            <p:spPr>
              <a:xfrm>
                <a:off x="3209503" y="2978454"/>
                <a:ext cx="62542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message_func</a:t>
                </a:r>
                <a:r>
                  <a:rPr lang="en-US" sz="2400" dirty="0"/>
                  <a:t>(                ,                    ,                 ) = 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3F8BF95-DE73-C34B-A704-F356912A7DBA}"/>
                  </a:ext>
                </a:extLst>
              </p:cNvPr>
              <p:cNvSpPr/>
              <p:nvPr/>
            </p:nvSpPr>
            <p:spPr>
              <a:xfrm>
                <a:off x="5234037" y="2850505"/>
                <a:ext cx="967408" cy="3383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A43C28F-AAAB-3B4B-9624-5D9B51E9F844}"/>
                  </a:ext>
                </a:extLst>
              </p:cNvPr>
              <p:cNvSpPr/>
              <p:nvPr/>
            </p:nvSpPr>
            <p:spPr>
              <a:xfrm>
                <a:off x="5234037" y="3169771"/>
                <a:ext cx="967408" cy="3365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BCA3C7-89D3-024E-9CA0-E6A60CFB2985}"/>
                  </a:ext>
                </a:extLst>
              </p:cNvPr>
              <p:cNvSpPr/>
              <p:nvPr/>
            </p:nvSpPr>
            <p:spPr>
              <a:xfrm>
                <a:off x="6397556" y="2838756"/>
                <a:ext cx="1227381" cy="338328"/>
              </a:xfrm>
              <a:prstGeom prst="rect">
                <a:avLst/>
              </a:prstGeom>
              <a:solidFill>
                <a:srgbClr val="9F5FA0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13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B7C4D6F-E58A-934F-8920-CB524BB8C775}"/>
                  </a:ext>
                </a:extLst>
              </p:cNvPr>
              <p:cNvSpPr/>
              <p:nvPr/>
            </p:nvSpPr>
            <p:spPr>
              <a:xfrm>
                <a:off x="6397555" y="3167988"/>
                <a:ext cx="1227381" cy="338328"/>
              </a:xfrm>
              <a:prstGeom prst="rect">
                <a:avLst/>
              </a:prstGeom>
              <a:solidFill>
                <a:srgbClr val="9F5FA0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19DF93-EBE6-6041-AB0F-E680D88D8F88}"/>
                  </a:ext>
                </a:extLst>
              </p:cNvPr>
              <p:cNvSpPr/>
              <p:nvPr/>
            </p:nvSpPr>
            <p:spPr>
              <a:xfrm>
                <a:off x="7846886" y="2838876"/>
                <a:ext cx="967408" cy="3383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41647D-C0A1-6743-8DA9-EDB495FF1ED5}"/>
                  </a:ext>
                </a:extLst>
              </p:cNvPr>
              <p:cNvSpPr/>
              <p:nvPr/>
            </p:nvSpPr>
            <p:spPr>
              <a:xfrm>
                <a:off x="7846886" y="3167988"/>
                <a:ext cx="967408" cy="3383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3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6129E5-A4B8-DC4D-9C91-5BEBD5FD1283}"/>
                </a:ext>
              </a:extLst>
            </p:cNvPr>
            <p:cNvSpPr/>
            <p:nvPr/>
          </p:nvSpPr>
          <p:spPr>
            <a:xfrm>
              <a:off x="8400316" y="274190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C8F65E-324E-2E47-9AF7-DA290F761C96}"/>
                </a:ext>
              </a:extLst>
            </p:cNvPr>
            <p:cNvSpPr/>
            <p:nvPr/>
          </p:nvSpPr>
          <p:spPr>
            <a:xfrm>
              <a:off x="8400315" y="308023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C643FF7-22B2-244A-925D-F30C3CCB458B}"/>
              </a:ext>
            </a:extLst>
          </p:cNvPr>
          <p:cNvSpPr txBox="1"/>
          <p:nvPr/>
        </p:nvSpPr>
        <p:spPr>
          <a:xfrm>
            <a:off x="4188372" y="1839551"/>
            <a:ext cx="430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G.send</a:t>
            </a:r>
            <a:r>
              <a:rPr lang="en-US" sz="2400" dirty="0"/>
              <a:t>(([1, 2], 3), </a:t>
            </a:r>
            <a:r>
              <a:rPr lang="en-US" sz="2400" dirty="0" err="1"/>
              <a:t>message_func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8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313"/>
            <a:ext cx="10515600" cy="4351338"/>
          </a:xfrm>
        </p:spPr>
        <p:txBody>
          <a:bodyPr/>
          <a:lstStyle/>
          <a:p>
            <a:r>
              <a:rPr lang="en-US" dirty="0"/>
              <a:t>Reduce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44209" y="3923579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681216" y="4317173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681217" y="5376559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44209" y="5728840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599833" y="470465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26220" y="4016969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46075" y="6012733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799225" y="4998423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787781" y="4016969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174090" y="5187491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6BB1BA-42F2-3649-8947-5A6625CAC7A6}"/>
              </a:ext>
            </a:extLst>
          </p:cNvPr>
          <p:cNvSpPr/>
          <p:nvPr/>
        </p:nvSpPr>
        <p:spPr>
          <a:xfrm>
            <a:off x="8179985" y="56137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52833-B288-544A-9023-86FE63351661}"/>
              </a:ext>
            </a:extLst>
          </p:cNvPr>
          <p:cNvSpPr/>
          <p:nvPr/>
        </p:nvSpPr>
        <p:spPr>
          <a:xfrm>
            <a:off x="8179984" y="59520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EDB5AB-C252-E94D-8AF6-34ACC10DC405}"/>
              </a:ext>
            </a:extLst>
          </p:cNvPr>
          <p:cNvGrpSpPr/>
          <p:nvPr/>
        </p:nvGrpSpPr>
        <p:grpSpPr>
          <a:xfrm>
            <a:off x="3189676" y="2654639"/>
            <a:ext cx="6533659" cy="681583"/>
            <a:chOff x="3189676" y="2654639"/>
            <a:chExt cx="6533659" cy="68158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10E854-DDEA-9C4D-9CC2-54A9A4FDFFCB}"/>
                </a:ext>
              </a:extLst>
            </p:cNvPr>
            <p:cNvSpPr txBox="1"/>
            <p:nvPr/>
          </p:nvSpPr>
          <p:spPr>
            <a:xfrm>
              <a:off x="3189676" y="2743203"/>
              <a:ext cx="5270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reduce_func</a:t>
              </a:r>
              <a:r>
                <a:rPr lang="en-US" sz="2400" dirty="0"/>
                <a:t>(                          ,                 ) =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6129E5-A4B8-DC4D-9C91-5BEBD5FD1283}"/>
                </a:ext>
              </a:extLst>
            </p:cNvPr>
            <p:cNvSpPr/>
            <p:nvPr/>
          </p:nvSpPr>
          <p:spPr>
            <a:xfrm>
              <a:off x="5026013" y="265463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C8F65E-324E-2E47-9AF7-DA290F761C96}"/>
                </a:ext>
              </a:extLst>
            </p:cNvPr>
            <p:cNvSpPr/>
            <p:nvPr/>
          </p:nvSpPr>
          <p:spPr>
            <a:xfrm>
              <a:off x="5026012" y="299296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D0E9DD-CFEB-6A49-A203-4D89766C5352}"/>
                </a:ext>
              </a:extLst>
            </p:cNvPr>
            <p:cNvSpPr/>
            <p:nvPr/>
          </p:nvSpPr>
          <p:spPr>
            <a:xfrm>
              <a:off x="8436840" y="2802407"/>
              <a:ext cx="1286495" cy="34325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3796E8-1C31-0441-8726-A9AB910EDA5C}"/>
                </a:ext>
              </a:extLst>
            </p:cNvPr>
            <p:cNvSpPr/>
            <p:nvPr/>
          </p:nvSpPr>
          <p:spPr>
            <a:xfrm>
              <a:off x="6840048" y="2654639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586095-B4E0-7447-818C-46565497ABCF}"/>
                </a:ext>
              </a:extLst>
            </p:cNvPr>
            <p:cNvSpPr/>
            <p:nvPr/>
          </p:nvSpPr>
          <p:spPr>
            <a:xfrm>
              <a:off x="6840048" y="2983751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02188E-FDEC-1740-B61B-B534EB06D131}"/>
              </a:ext>
            </a:extLst>
          </p:cNvPr>
          <p:cNvSpPr txBox="1"/>
          <p:nvPr/>
        </p:nvSpPr>
        <p:spPr>
          <a:xfrm>
            <a:off x="4882257" y="1897944"/>
            <a:ext cx="3036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G.recv</a:t>
            </a:r>
            <a:r>
              <a:rPr lang="en-US" sz="2400" dirty="0"/>
              <a:t>(3, </a:t>
            </a:r>
            <a:r>
              <a:rPr lang="en-US" sz="2400" dirty="0" err="1"/>
              <a:t>reduce_func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3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cs typeface="Consolas" panose="020B0609020204030204" pitchFamily="49" charset="0"/>
              </a:rPr>
              <a:t>If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reduce for all nodes into one sparse kernel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5642E-6055-B74E-B686-938D028531A8}"/>
              </a:ext>
            </a:extLst>
          </p:cNvPr>
          <p:cNvSpPr/>
          <p:nvPr/>
        </p:nvSpPr>
        <p:spPr>
          <a:xfrm>
            <a:off x="755032" y="3058151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174FD-CC0C-D547-A940-71E7FEB21437}"/>
              </a:ext>
            </a:extLst>
          </p:cNvPr>
          <p:cNvSpPr/>
          <p:nvPr/>
        </p:nvSpPr>
        <p:spPr>
          <a:xfrm>
            <a:off x="755031" y="3396479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F834E5-199E-8C4E-8350-73E94C07239B}"/>
              </a:ext>
            </a:extLst>
          </p:cNvPr>
          <p:cNvSpPr/>
          <p:nvPr/>
        </p:nvSpPr>
        <p:spPr>
          <a:xfrm>
            <a:off x="755032" y="37372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6A75AA-0B65-1C4F-A4CB-FF924B905614}"/>
              </a:ext>
            </a:extLst>
          </p:cNvPr>
          <p:cNvSpPr/>
          <p:nvPr/>
        </p:nvSpPr>
        <p:spPr>
          <a:xfrm>
            <a:off x="755031" y="40755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BD40C-3EFF-9648-B693-0B103D103DC1}"/>
              </a:ext>
            </a:extLst>
          </p:cNvPr>
          <p:cNvSpPr/>
          <p:nvPr/>
        </p:nvSpPr>
        <p:spPr>
          <a:xfrm>
            <a:off x="755032" y="4416385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15E23A-5DB7-F14D-8D02-014E5FD105E6}"/>
              </a:ext>
            </a:extLst>
          </p:cNvPr>
          <p:cNvSpPr/>
          <p:nvPr/>
        </p:nvSpPr>
        <p:spPr>
          <a:xfrm>
            <a:off x="755031" y="4754713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3E984D-8ACA-7C47-A5C8-D55A2F65ABA9}"/>
              </a:ext>
            </a:extLst>
          </p:cNvPr>
          <p:cNvSpPr/>
          <p:nvPr/>
        </p:nvSpPr>
        <p:spPr>
          <a:xfrm>
            <a:off x="755032" y="5095502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42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AE966-8A62-CC49-BAEF-DA8A8595BF7F}"/>
              </a:ext>
            </a:extLst>
          </p:cNvPr>
          <p:cNvGrpSpPr/>
          <p:nvPr/>
        </p:nvGrpSpPr>
        <p:grpSpPr>
          <a:xfrm>
            <a:off x="3380433" y="3559729"/>
            <a:ext cx="1901754" cy="1320302"/>
            <a:chOff x="3380433" y="3559729"/>
            <a:chExt cx="1901754" cy="13203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CAE0B5-3D39-6C4F-BB9B-BE40F66208CB}"/>
                </a:ext>
              </a:extLst>
            </p:cNvPr>
            <p:cNvSpPr/>
            <p:nvPr/>
          </p:nvSpPr>
          <p:spPr>
            <a:xfrm>
              <a:off x="3380434" y="3559729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BF371C-DC29-CA4C-83A4-B0316EAD9179}"/>
                </a:ext>
              </a:extLst>
            </p:cNvPr>
            <p:cNvSpPr/>
            <p:nvPr/>
          </p:nvSpPr>
          <p:spPr>
            <a:xfrm>
              <a:off x="3380433" y="3898057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779E86-F3DC-AA4A-A8AD-987CC1D307A5}"/>
                </a:ext>
              </a:extLst>
            </p:cNvPr>
            <p:cNvSpPr/>
            <p:nvPr/>
          </p:nvSpPr>
          <p:spPr>
            <a:xfrm>
              <a:off x="3380434" y="422455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043AA3-4CED-CA44-BF83-62BB50E3FA77}"/>
                </a:ext>
              </a:extLst>
            </p:cNvPr>
            <p:cNvSpPr/>
            <p:nvPr/>
          </p:nvSpPr>
          <p:spPr>
            <a:xfrm>
              <a:off x="3380433" y="454859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6CD66-A318-6C42-859E-2B76D64A4585}"/>
              </a:ext>
            </a:extLst>
          </p:cNvPr>
          <p:cNvGrpSpPr/>
          <p:nvPr/>
        </p:nvGrpSpPr>
        <p:grpSpPr>
          <a:xfrm>
            <a:off x="2341679" y="3229779"/>
            <a:ext cx="1038755" cy="2037351"/>
            <a:chOff x="2341679" y="3229779"/>
            <a:chExt cx="1038755" cy="203735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357D16-4EF9-B64B-B8B2-E684292762FF}"/>
                </a:ext>
              </a:extLst>
            </p:cNvPr>
            <p:cNvCxnSpPr>
              <a:cxnSpLocks/>
              <a:stCxn id="10" idx="3"/>
              <a:endCxn id="25" idx="1"/>
            </p:cNvCxnSpPr>
            <p:nvPr/>
          </p:nvCxnSpPr>
          <p:spPr>
            <a:xfrm>
              <a:off x="2341680" y="3229779"/>
              <a:ext cx="1038754" cy="116049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0F1117-04A7-7E44-89C5-AFAF423CCDA7}"/>
                </a:ext>
              </a:extLst>
            </p:cNvPr>
            <p:cNvCxnSpPr>
              <a:cxnSpLocks/>
              <a:stCxn id="11" idx="3"/>
              <a:endCxn id="26" idx="1"/>
            </p:cNvCxnSpPr>
            <p:nvPr/>
          </p:nvCxnSpPr>
          <p:spPr>
            <a:xfrm>
              <a:off x="2341679" y="3568107"/>
              <a:ext cx="1038754" cy="11462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98A6A9-E9BA-EB47-B1CD-E178CE74AE7B}"/>
                </a:ext>
              </a:extLst>
            </p:cNvPr>
            <p:cNvCxnSpPr>
              <a:stCxn id="17" idx="3"/>
              <a:endCxn id="25" idx="1"/>
            </p:cNvCxnSpPr>
            <p:nvPr/>
          </p:nvCxnSpPr>
          <p:spPr>
            <a:xfrm>
              <a:off x="2341680" y="3908896"/>
              <a:ext cx="1038754" cy="4813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59F4BB-BAE2-6848-AE17-9B5D16D5C7A4}"/>
                </a:ext>
              </a:extLst>
            </p:cNvPr>
            <p:cNvCxnSpPr>
              <a:stCxn id="19" idx="3"/>
              <a:endCxn id="26" idx="1"/>
            </p:cNvCxnSpPr>
            <p:nvPr/>
          </p:nvCxnSpPr>
          <p:spPr>
            <a:xfrm>
              <a:off x="2341680" y="4588013"/>
              <a:ext cx="1038753" cy="1263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925026-B268-054A-B3D8-D916496D18E8}"/>
                </a:ext>
              </a:extLst>
            </p:cNvPr>
            <p:cNvCxnSpPr>
              <a:stCxn id="20" idx="3"/>
              <a:endCxn id="24" idx="1"/>
            </p:cNvCxnSpPr>
            <p:nvPr/>
          </p:nvCxnSpPr>
          <p:spPr>
            <a:xfrm flipV="1">
              <a:off x="2341679" y="4063774"/>
              <a:ext cx="1038754" cy="86256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6808471-0C43-F144-AC3F-DCA63ECB059D}"/>
                </a:ext>
              </a:extLst>
            </p:cNvPr>
            <p:cNvCxnSpPr>
              <a:stCxn id="18" idx="3"/>
              <a:endCxn id="23" idx="1"/>
            </p:cNvCxnSpPr>
            <p:nvPr/>
          </p:nvCxnSpPr>
          <p:spPr>
            <a:xfrm flipV="1">
              <a:off x="2341679" y="3725446"/>
              <a:ext cx="1038755" cy="52177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1BA49BE-A176-B647-937D-4488E14C3882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 flipV="1">
              <a:off x="2341680" y="4063774"/>
              <a:ext cx="1038753" cy="120335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35308971-9E6A-ED44-8BE4-64176075D3B1}"/>
              </a:ext>
            </a:extLst>
          </p:cNvPr>
          <p:cNvSpPr/>
          <p:nvPr/>
        </p:nvSpPr>
        <p:spPr>
          <a:xfrm>
            <a:off x="5386948" y="3978449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9499E5-88E9-CB40-81DD-E2E0EB097B6D}"/>
              </a:ext>
            </a:extLst>
          </p:cNvPr>
          <p:cNvGrpSpPr/>
          <p:nvPr/>
        </p:nvGrpSpPr>
        <p:grpSpPr>
          <a:xfrm>
            <a:off x="6455668" y="3046329"/>
            <a:ext cx="5274769" cy="2380606"/>
            <a:chOff x="6455668" y="3046329"/>
            <a:chExt cx="5274769" cy="238060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81A7E9-BB3D-B645-A78B-167E71D97EE7}"/>
                </a:ext>
              </a:extLst>
            </p:cNvPr>
            <p:cNvSpPr/>
            <p:nvPr/>
          </p:nvSpPr>
          <p:spPr>
            <a:xfrm>
              <a:off x="10143789" y="304632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6B9EB29-82BE-B845-91B9-76166484B9EA}"/>
                </a:ext>
              </a:extLst>
            </p:cNvPr>
            <p:cNvSpPr/>
            <p:nvPr/>
          </p:nvSpPr>
          <p:spPr>
            <a:xfrm>
              <a:off x="10143788" y="338465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D4F678F-80DC-3B4F-A00F-9ECDCC7639F3}"/>
                </a:ext>
              </a:extLst>
            </p:cNvPr>
            <p:cNvSpPr/>
            <p:nvPr/>
          </p:nvSpPr>
          <p:spPr>
            <a:xfrm>
              <a:off x="10143789" y="3725446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5F93B6-6135-B04D-AD20-67C513D261DB}"/>
                </a:ext>
              </a:extLst>
            </p:cNvPr>
            <p:cNvSpPr/>
            <p:nvPr/>
          </p:nvSpPr>
          <p:spPr>
            <a:xfrm>
              <a:off x="10143788" y="4063774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014AD-1C09-584B-B02F-7AD68FB26DF2}"/>
                </a:ext>
              </a:extLst>
            </p:cNvPr>
            <p:cNvSpPr/>
            <p:nvPr/>
          </p:nvSpPr>
          <p:spPr>
            <a:xfrm>
              <a:off x="10143789" y="4404563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A4C1CB-9228-9E42-927F-AA9FAA1B9FF7}"/>
                </a:ext>
              </a:extLst>
            </p:cNvPr>
            <p:cNvSpPr/>
            <p:nvPr/>
          </p:nvSpPr>
          <p:spPr>
            <a:xfrm>
              <a:off x="10143788" y="4742891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80FAE4-D193-DB47-B6F6-6A043E5B6AF5}"/>
                </a:ext>
              </a:extLst>
            </p:cNvPr>
            <p:cNvSpPr/>
            <p:nvPr/>
          </p:nvSpPr>
          <p:spPr>
            <a:xfrm>
              <a:off x="10143789" y="5083680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/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r="-18408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/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33" r="-208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/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739" r="-13043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95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975" cy="4351338"/>
          </a:xfrm>
        </p:spPr>
        <p:txBody>
          <a:bodyPr/>
          <a:lstStyle/>
          <a:p>
            <a:r>
              <a:rPr lang="en-US" altLang="zh-CN" dirty="0"/>
              <a:t>If message function copies source node data and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message and reduce phase into one sparse kernel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Avoid materializing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9BA857-558F-FF46-A99F-7D6959B314B2}"/>
              </a:ext>
            </a:extLst>
          </p:cNvPr>
          <p:cNvSpPr/>
          <p:nvPr/>
        </p:nvSpPr>
        <p:spPr>
          <a:xfrm>
            <a:off x="1160070" y="3428974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39FF8-0076-9C43-A097-5BE895298727}"/>
              </a:ext>
            </a:extLst>
          </p:cNvPr>
          <p:cNvSpPr/>
          <p:nvPr/>
        </p:nvSpPr>
        <p:spPr>
          <a:xfrm>
            <a:off x="1160069" y="3767302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EBE17A-8B16-C94E-BE21-7D7755735D10}"/>
              </a:ext>
            </a:extLst>
          </p:cNvPr>
          <p:cNvSpPr/>
          <p:nvPr/>
        </p:nvSpPr>
        <p:spPr>
          <a:xfrm>
            <a:off x="1160070" y="4108091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4A36B-7BC9-8B4C-8A44-5EDA5EEC61DA}"/>
              </a:ext>
            </a:extLst>
          </p:cNvPr>
          <p:cNvSpPr/>
          <p:nvPr/>
        </p:nvSpPr>
        <p:spPr>
          <a:xfrm>
            <a:off x="1160069" y="4446419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DBC69E-0F8D-F048-9A00-B250F661A935}"/>
              </a:ext>
            </a:extLst>
          </p:cNvPr>
          <p:cNvGrpSpPr/>
          <p:nvPr/>
        </p:nvGrpSpPr>
        <p:grpSpPr>
          <a:xfrm>
            <a:off x="3543308" y="3423063"/>
            <a:ext cx="1901754" cy="1320302"/>
            <a:chOff x="3543308" y="3423063"/>
            <a:chExt cx="1901754" cy="13203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0BCECF-F14C-BB49-8EA9-11F1036019DB}"/>
                </a:ext>
              </a:extLst>
            </p:cNvPr>
            <p:cNvSpPr/>
            <p:nvPr/>
          </p:nvSpPr>
          <p:spPr>
            <a:xfrm>
              <a:off x="3543309" y="3423063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8D8709-774F-554D-A3E2-8E40F17B24B7}"/>
                </a:ext>
              </a:extLst>
            </p:cNvPr>
            <p:cNvSpPr/>
            <p:nvPr/>
          </p:nvSpPr>
          <p:spPr>
            <a:xfrm>
              <a:off x="3543308" y="3761391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B8DEE3-02E9-244B-9993-F1C808911E70}"/>
                </a:ext>
              </a:extLst>
            </p:cNvPr>
            <p:cNvSpPr/>
            <p:nvPr/>
          </p:nvSpPr>
          <p:spPr>
            <a:xfrm>
              <a:off x="3543309" y="408789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F79085-32D4-F643-94DA-E4AF81A73F6F}"/>
                </a:ext>
              </a:extLst>
            </p:cNvPr>
            <p:cNvSpPr/>
            <p:nvPr/>
          </p:nvSpPr>
          <p:spPr>
            <a:xfrm>
              <a:off x="3543308" y="441193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32F21D37-1BF0-B845-9889-2EE34589A9FD}"/>
              </a:ext>
            </a:extLst>
          </p:cNvPr>
          <p:cNvSpPr/>
          <p:nvPr/>
        </p:nvSpPr>
        <p:spPr>
          <a:xfrm>
            <a:off x="5623823" y="3841783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06D23-29E9-F84E-8C81-035AAB08DFFC}"/>
              </a:ext>
            </a:extLst>
          </p:cNvPr>
          <p:cNvGrpSpPr/>
          <p:nvPr/>
        </p:nvGrpSpPr>
        <p:grpSpPr>
          <a:xfrm>
            <a:off x="2555876" y="3588780"/>
            <a:ext cx="987433" cy="1029267"/>
            <a:chOff x="2555876" y="3588780"/>
            <a:chExt cx="987433" cy="102926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7ACA0-2992-074D-B053-0C19D067D757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>
              <a:off x="2555877" y="3600602"/>
              <a:ext cx="987432" cy="6530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5BF3746-5731-C84B-A91F-5149D8737F2C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2555877" y="4279719"/>
              <a:ext cx="987431" cy="29793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82CAF5-1AE4-0B42-AF36-1CDBF6E675EC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 flipV="1">
              <a:off x="2555876" y="3927108"/>
              <a:ext cx="987432" cy="69093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DFC896-FBBF-AB40-A354-B91FFF303C8D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2555876" y="3588780"/>
              <a:ext cx="987433" cy="35015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73FB7B2-CAEE-A646-A851-A449CDD6EE6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555877" y="3600602"/>
              <a:ext cx="987431" cy="97704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BDC3A49-50E6-7F4B-9207-C7EEE43F5277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2555876" y="3938930"/>
              <a:ext cx="987433" cy="3146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BAF6117-06D7-5E47-882B-A1B1EF84A062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 flipV="1">
              <a:off x="2555877" y="3927108"/>
              <a:ext cx="987431" cy="35261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C88273-13A9-0B47-8C99-066EADD0A178}"/>
              </a:ext>
            </a:extLst>
          </p:cNvPr>
          <p:cNvGrpSpPr/>
          <p:nvPr/>
        </p:nvGrpSpPr>
        <p:grpSpPr>
          <a:xfrm>
            <a:off x="6710492" y="3081253"/>
            <a:ext cx="3984954" cy="1708421"/>
            <a:chOff x="6710492" y="3081253"/>
            <a:chExt cx="3984954" cy="1708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/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3DB455A-D4A9-0341-BBD3-4FF1C2232D82}"/>
                </a:ext>
              </a:extLst>
            </p:cNvPr>
            <p:cNvSpPr/>
            <p:nvPr/>
          </p:nvSpPr>
          <p:spPr>
            <a:xfrm>
              <a:off x="9299639" y="3428974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8A37B-5DEF-7B4A-9E1E-EDEAD2F2F7BB}"/>
                </a:ext>
              </a:extLst>
            </p:cNvPr>
            <p:cNvSpPr/>
            <p:nvPr/>
          </p:nvSpPr>
          <p:spPr>
            <a:xfrm>
              <a:off x="9299638" y="3767302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AA01D9-6607-5B41-8F2D-E250C2547714}"/>
                </a:ext>
              </a:extLst>
            </p:cNvPr>
            <p:cNvSpPr/>
            <p:nvPr/>
          </p:nvSpPr>
          <p:spPr>
            <a:xfrm>
              <a:off x="9299639" y="4108091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5763D4-BDA6-BE4C-8B3B-2CDDD0636E9F}"/>
                </a:ext>
              </a:extLst>
            </p:cNvPr>
            <p:cNvSpPr/>
            <p:nvPr/>
          </p:nvSpPr>
          <p:spPr>
            <a:xfrm>
              <a:off x="9299638" y="4446419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/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638" r="-2128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/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𝑠𝑟𝑐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36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68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4B97-4C6F-DF4A-A48E-5D27F988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Multiple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32B7-9E1D-2541-B879-6C02252C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multiple graphs to be one graph with many disjoint connected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0B0B8-9A0D-BE4A-84B2-9A0176F098D4}"/>
              </a:ext>
            </a:extLst>
          </p:cNvPr>
          <p:cNvSpPr/>
          <p:nvPr/>
        </p:nvSpPr>
        <p:spPr>
          <a:xfrm>
            <a:off x="3587685" y="4092301"/>
            <a:ext cx="1024128" cy="1026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8A096-5C4D-6341-864B-1E0C8F88AB48}"/>
              </a:ext>
            </a:extLst>
          </p:cNvPr>
          <p:cNvSpPr/>
          <p:nvPr/>
        </p:nvSpPr>
        <p:spPr>
          <a:xfrm>
            <a:off x="5011263" y="3716964"/>
            <a:ext cx="1654451" cy="16544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B03395-5E0C-FF49-8D0E-8218EFA812D3}"/>
              </a:ext>
            </a:extLst>
          </p:cNvPr>
          <p:cNvGrpSpPr/>
          <p:nvPr/>
        </p:nvGrpSpPr>
        <p:grpSpPr>
          <a:xfrm>
            <a:off x="1073884" y="3335556"/>
            <a:ext cx="7229081" cy="2246769"/>
            <a:chOff x="1073884" y="3335556"/>
            <a:chExt cx="7229081" cy="22467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51E0FD-2B92-2548-9B1A-9D13D8733975}"/>
                </a:ext>
              </a:extLst>
            </p:cNvPr>
            <p:cNvSpPr txBox="1"/>
            <p:nvPr/>
          </p:nvSpPr>
          <p:spPr>
            <a:xfrm>
              <a:off x="2703314" y="3335556"/>
              <a:ext cx="4934364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/>
                <a:t>[         ]</a:t>
              </a:r>
              <a:endParaRPr lang="en-US" sz="10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BDCFE-1A11-FF43-92D5-3F0F01C0850B}"/>
                </a:ext>
              </a:extLst>
            </p:cNvPr>
            <p:cNvSpPr txBox="1"/>
            <p:nvPr/>
          </p:nvSpPr>
          <p:spPr>
            <a:xfrm>
              <a:off x="1073884" y="4047975"/>
              <a:ext cx="19282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batch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40FBA8-52AB-7E40-A517-D344B4833C26}"/>
                </a:ext>
              </a:extLst>
            </p:cNvPr>
            <p:cNvSpPr txBox="1"/>
            <p:nvPr/>
          </p:nvSpPr>
          <p:spPr>
            <a:xfrm>
              <a:off x="7480304" y="3740199"/>
              <a:ext cx="82266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/>
                <a:t>=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495769-F520-DB48-9E3E-540EC58EC2F7}"/>
              </a:ext>
            </a:extLst>
          </p:cNvPr>
          <p:cNvGrpSpPr/>
          <p:nvPr/>
        </p:nvGrpSpPr>
        <p:grpSpPr>
          <a:xfrm>
            <a:off x="8675221" y="3184458"/>
            <a:ext cx="2678579" cy="2683424"/>
            <a:chOff x="8675221" y="3184458"/>
            <a:chExt cx="2678579" cy="26834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0571C7-BBA4-D649-A508-58DAF4A5B970}"/>
                </a:ext>
              </a:extLst>
            </p:cNvPr>
            <p:cNvSpPr/>
            <p:nvPr/>
          </p:nvSpPr>
          <p:spPr>
            <a:xfrm>
              <a:off x="8675222" y="3184458"/>
              <a:ext cx="2678578" cy="2683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6D200D-C75D-084C-99C1-B09F9918ABD0}"/>
                </a:ext>
              </a:extLst>
            </p:cNvPr>
            <p:cNvSpPr/>
            <p:nvPr/>
          </p:nvSpPr>
          <p:spPr>
            <a:xfrm>
              <a:off x="8675221" y="3186565"/>
              <a:ext cx="1024128" cy="1026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41BA1E-E6BE-FB42-9564-30D94352176A}"/>
                </a:ext>
              </a:extLst>
            </p:cNvPr>
            <p:cNvSpPr/>
            <p:nvPr/>
          </p:nvSpPr>
          <p:spPr>
            <a:xfrm>
              <a:off x="9699349" y="4213431"/>
              <a:ext cx="1654451" cy="16544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5167544" y="4787611"/>
            <a:ext cx="6345583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Please try it! And welcome contributions!!</a:t>
            </a:r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Representation Learning</a:t>
            </a:r>
          </a:p>
        </p:txBody>
      </p:sp>
      <p:pic>
        <p:nvPicPr>
          <p:cNvPr id="2052" name="Picture 4" descr="https://lh5.googleusercontent.com/aPT5MVuKfHLNtFDRIoSc6Zv4NYABopun1wjPGoqKXvZuxG__-uGvXLQ8KC0a2AAb0RyLTQF0FZ8Ng_n541XCZautdOal5oD_lwG6a9Uv4YWe9gAQ1oPtnXJZXSVh0F4QJP7TJTRv8NU">
            <a:extLst>
              <a:ext uri="{FF2B5EF4-FFF2-40B4-BE49-F238E27FC236}">
                <a16:creationId xmlns:a16="http://schemas.microsoft.com/office/drawing/2014/main" id="{6250F1BC-E5BB-B746-A440-28C351E23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2" t="7981" b="8750"/>
          <a:stretch/>
        </p:blipFill>
        <p:spPr bwMode="auto">
          <a:xfrm>
            <a:off x="1254384" y="2403302"/>
            <a:ext cx="4340014" cy="41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0CA766-F269-AB40-A5AB-C53E480664B4}"/>
              </a:ext>
            </a:extLst>
          </p:cNvPr>
          <p:cNvGrpSpPr/>
          <p:nvPr/>
        </p:nvGrpSpPr>
        <p:grpSpPr>
          <a:xfrm>
            <a:off x="1460031" y="2853272"/>
            <a:ext cx="3943971" cy="3208339"/>
            <a:chOff x="1460031" y="2853272"/>
            <a:chExt cx="3943971" cy="32083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7A305F-9ACC-8F4F-8487-19F31981BBA4}"/>
                </a:ext>
              </a:extLst>
            </p:cNvPr>
            <p:cNvSpPr/>
            <p:nvPr/>
          </p:nvSpPr>
          <p:spPr>
            <a:xfrm>
              <a:off x="1683278" y="5861966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AFB8B5-8552-9C4F-9E84-2A7E50E2327F}"/>
                </a:ext>
              </a:extLst>
            </p:cNvPr>
            <p:cNvSpPr/>
            <p:nvPr/>
          </p:nvSpPr>
          <p:spPr>
            <a:xfrm>
              <a:off x="4436594" y="5634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E6535B-9D9B-CF4F-B053-3A6D1211DD91}"/>
                </a:ext>
              </a:extLst>
            </p:cNvPr>
            <p:cNvSpPr/>
            <p:nvPr/>
          </p:nvSpPr>
          <p:spPr>
            <a:xfrm>
              <a:off x="1460031" y="2953095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9999F5-0FA8-B244-AA40-4F1658D8448F}"/>
                </a:ext>
              </a:extLst>
            </p:cNvPr>
            <p:cNvSpPr/>
            <p:nvPr/>
          </p:nvSpPr>
          <p:spPr>
            <a:xfrm>
              <a:off x="3952890" y="285327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913F2F-D573-1349-AF3A-9BE8DE54C1D8}"/>
                </a:ext>
              </a:extLst>
            </p:cNvPr>
            <p:cNvSpPr/>
            <p:nvPr/>
          </p:nvSpPr>
          <p:spPr>
            <a:xfrm>
              <a:off x="2940687" y="4872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5D80E-6AB8-A945-95D4-4882C7C9605E}"/>
              </a:ext>
            </a:extLst>
          </p:cNvPr>
          <p:cNvGrpSpPr/>
          <p:nvPr/>
        </p:nvGrpSpPr>
        <p:grpSpPr>
          <a:xfrm>
            <a:off x="2427439" y="3103386"/>
            <a:ext cx="2194978" cy="2599431"/>
            <a:chOff x="2427439" y="3103386"/>
            <a:chExt cx="2194978" cy="25994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686412-0A8A-C34E-B322-55AF1DB18A86}"/>
                </a:ext>
              </a:extLst>
            </p:cNvPr>
            <p:cNvCxnSpPr>
              <a:cxnSpLocks/>
            </p:cNvCxnSpPr>
            <p:nvPr/>
          </p:nvCxnSpPr>
          <p:spPr>
            <a:xfrm>
              <a:off x="2427439" y="3311497"/>
              <a:ext cx="996952" cy="81009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0AADC1-97C9-AB42-A78E-C4B715C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7184" y="3103386"/>
              <a:ext cx="565935" cy="979636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EBFC85C-FA66-8840-962F-CF832A8DD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1104" y="5158879"/>
              <a:ext cx="466619" cy="543938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D6CFDB-9142-DD47-995E-F47796DF1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0290" y="5158879"/>
              <a:ext cx="612127" cy="47522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24BD3E-D330-DF43-8AA7-20DFE49F0E76}"/>
              </a:ext>
            </a:extLst>
          </p:cNvPr>
          <p:cNvGrpSpPr/>
          <p:nvPr/>
        </p:nvGrpSpPr>
        <p:grpSpPr>
          <a:xfrm>
            <a:off x="6767453" y="2405957"/>
            <a:ext cx="5072169" cy="4142207"/>
            <a:chOff x="6767453" y="2405957"/>
            <a:chExt cx="5072169" cy="414220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BC202D-3276-AC44-AB16-3A82FDA8D8A5}"/>
                </a:ext>
              </a:extLst>
            </p:cNvPr>
            <p:cNvSpPr/>
            <p:nvPr/>
          </p:nvSpPr>
          <p:spPr>
            <a:xfrm>
              <a:off x="8296999" y="4163053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F8A66F-6963-3F4B-B482-CA6F6514C397}"/>
                </a:ext>
              </a:extLst>
            </p:cNvPr>
            <p:cNvSpPr/>
            <p:nvPr/>
          </p:nvSpPr>
          <p:spPr>
            <a:xfrm>
              <a:off x="9479951" y="2627294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AF85EF-2681-9D4E-9F10-25FD28B039F6}"/>
                </a:ext>
              </a:extLst>
            </p:cNvPr>
            <p:cNvSpPr/>
            <p:nvPr/>
          </p:nvSpPr>
          <p:spPr>
            <a:xfrm>
              <a:off x="6767453" y="2969396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059A34-E5A6-CA4B-AC53-9CB7354EF339}"/>
                </a:ext>
              </a:extLst>
            </p:cNvPr>
            <p:cNvSpPr/>
            <p:nvPr/>
          </p:nvSpPr>
          <p:spPr>
            <a:xfrm>
              <a:off x="6817178" y="5522519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5305B4-92E5-C24A-B378-5D9086AC3D20}"/>
                </a:ext>
              </a:extLst>
            </p:cNvPr>
            <p:cNvSpPr/>
            <p:nvPr/>
          </p:nvSpPr>
          <p:spPr>
            <a:xfrm>
              <a:off x="9607740" y="5482125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9A060A6-75AA-D249-93F8-FA2715EB5ED4}"/>
                </a:ext>
              </a:extLst>
            </p:cNvPr>
            <p:cNvCxnSpPr>
              <a:cxnSpLocks/>
              <a:stCxn id="36" idx="5"/>
              <a:endCxn id="25" idx="1"/>
            </p:cNvCxnSpPr>
            <p:nvPr/>
          </p:nvCxnSpPr>
          <p:spPr>
            <a:xfrm>
              <a:off x="7351457" y="3553400"/>
              <a:ext cx="1045741" cy="70985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5C7613-A6BF-C741-B88D-6EA35545CCD0}"/>
                </a:ext>
              </a:extLst>
            </p:cNvPr>
            <p:cNvCxnSpPr>
              <a:stCxn id="35" idx="3"/>
              <a:endCxn id="25" idx="7"/>
            </p:cNvCxnSpPr>
            <p:nvPr/>
          </p:nvCxnSpPr>
          <p:spPr>
            <a:xfrm flipH="1">
              <a:off x="8881003" y="3211298"/>
              <a:ext cx="699147" cy="105195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66DFC5C-B2FC-0F4E-B02E-7C4C2E154269}"/>
                </a:ext>
              </a:extLst>
            </p:cNvPr>
            <p:cNvCxnSpPr>
              <a:stCxn id="38" idx="1"/>
              <a:endCxn id="25" idx="5"/>
            </p:cNvCxnSpPr>
            <p:nvPr/>
          </p:nvCxnSpPr>
          <p:spPr>
            <a:xfrm flipH="1" flipV="1">
              <a:off x="8881003" y="4747057"/>
              <a:ext cx="826936" cy="83526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D3A6FA-CF2D-BC43-87D0-C23045DDF73A}"/>
                </a:ext>
              </a:extLst>
            </p:cNvPr>
            <p:cNvCxnSpPr>
              <a:stCxn id="37" idx="7"/>
              <a:endCxn id="25" idx="3"/>
            </p:cNvCxnSpPr>
            <p:nvPr/>
          </p:nvCxnSpPr>
          <p:spPr>
            <a:xfrm flipV="1">
              <a:off x="7401182" y="4747057"/>
              <a:ext cx="996016" cy="87566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/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blipFill>
                  <a:blip r:embed="rId4"/>
                  <a:stretch>
                    <a:fillRect t="-113253" r="-6000" b="-1759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B211C98-3A2C-F240-BD52-307DCE9FE530}"/>
                </a:ext>
              </a:extLst>
            </p:cNvPr>
            <p:cNvSpPr/>
            <p:nvPr/>
          </p:nvSpPr>
          <p:spPr>
            <a:xfrm>
              <a:off x="7351457" y="2627294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CECE71-71A5-CC43-8997-2245BBD005C4}"/>
                </a:ext>
              </a:extLst>
            </p:cNvPr>
            <p:cNvSpPr/>
            <p:nvPr/>
          </p:nvSpPr>
          <p:spPr>
            <a:xfrm>
              <a:off x="7516194" y="6206063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33CD396-02EE-5B40-9240-B0D240931C8D}"/>
                </a:ext>
              </a:extLst>
            </p:cNvPr>
            <p:cNvSpPr/>
            <p:nvPr/>
          </p:nvSpPr>
          <p:spPr>
            <a:xfrm>
              <a:off x="10288456" y="2405957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9AA0F8-1359-7B42-B9BE-187D1AD9B4D1}"/>
                </a:ext>
              </a:extLst>
            </p:cNvPr>
            <p:cNvSpPr/>
            <p:nvPr/>
          </p:nvSpPr>
          <p:spPr>
            <a:xfrm>
              <a:off x="10566318" y="5907629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52A0B2C-25F6-5B48-B2BF-992725BB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874"/>
            <a:ext cx="10515600" cy="4351338"/>
          </a:xfrm>
        </p:spPr>
        <p:txBody>
          <a:bodyPr/>
          <a:lstStyle/>
          <a:p>
            <a:r>
              <a:rPr lang="en-US" dirty="0"/>
              <a:t>Generating representation of nodes, which can later be used to predict node properties.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7378CED-BDA1-564F-9FAE-3D39C8105255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06D80E-87FD-0C4B-871F-20CE3950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ABD9E39-FB9D-E344-8D0E-E7D3BA956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99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8D92-75E7-6B45-AD6F-BCD4321A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systems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46AED8B-E878-574D-A7F0-BD4C05928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293823"/>
              </p:ext>
            </p:extLst>
          </p:nvPr>
        </p:nvGraphicFramePr>
        <p:xfrm>
          <a:off x="838200" y="2424714"/>
          <a:ext cx="10515600" cy="29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172">
                  <a:extLst>
                    <a:ext uri="{9D8B030D-6E8A-4147-A177-3AD203B41FA5}">
                      <a16:colId xmlns:a16="http://schemas.microsoft.com/office/drawing/2014/main" val="4106377413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3811672309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039104881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193275286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122979446"/>
                    </a:ext>
                  </a:extLst>
                </a:gridCol>
              </a:tblGrid>
              <a:tr h="4875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GraphNets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NGra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DGL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3377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Active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7328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Arbitrary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286160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Auto-batching of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731408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Batch multiple graphs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7327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Kernel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069688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EADF18D-C2AD-E849-9582-E1AFC7209DB8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342F83-B94B-584F-A2F3-FA25A60E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01E601-EC8D-D64B-B53C-BBB51A79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69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ML tasks learn from graphs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3E89CA3-27E9-0944-9FBD-7B2F632D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16" y="2152077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4889267" y="5305997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72853-9ABF-424E-972D-798F1A4B921F}"/>
              </a:ext>
            </a:extLst>
          </p:cNvPr>
          <p:cNvSpPr txBox="1"/>
          <p:nvPr/>
        </p:nvSpPr>
        <p:spPr>
          <a:xfrm>
            <a:off x="8644416" y="5316101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B4C35-08D2-EC44-A6F8-8210826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9" y="2152077"/>
            <a:ext cx="3058648" cy="2909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1200624" y="5305997"/>
            <a:ext cx="19048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  <a:p>
            <a:pPr algn="ctr"/>
            <a:r>
              <a:rPr lang="en-US" altLang="zh-CN" sz="1600" dirty="0"/>
              <a:t>[Chen et al. arxiv’18]</a:t>
            </a:r>
            <a:endParaRPr lang="zh-CN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F9E5E-B774-364C-A63B-4CDBF35B8B20}"/>
              </a:ext>
            </a:extLst>
          </p:cNvPr>
          <p:cNvSpPr txBox="1"/>
          <p:nvPr/>
        </p:nvSpPr>
        <p:spPr>
          <a:xfrm>
            <a:off x="825777" y="1826156"/>
            <a:ext cx="26545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Community detection</a:t>
            </a:r>
            <a:endParaRPr lang="zh-CN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86B270-5903-BC4A-A84A-60C272E9E852}"/>
              </a:ext>
            </a:extLst>
          </p:cNvPr>
          <p:cNvSpPr txBox="1"/>
          <p:nvPr/>
        </p:nvSpPr>
        <p:spPr>
          <a:xfrm>
            <a:off x="4574086" y="1826156"/>
            <a:ext cx="24355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Find new molecules</a:t>
            </a:r>
            <a:endParaRPr lang="zh-CN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D7E7A8-CDAB-C04F-9A4C-9BB1073DB46C}"/>
              </a:ext>
            </a:extLst>
          </p:cNvPr>
          <p:cNvSpPr txBox="1"/>
          <p:nvPr/>
        </p:nvSpPr>
        <p:spPr>
          <a:xfrm>
            <a:off x="8192280" y="1826156"/>
            <a:ext cx="33906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 completion</a:t>
            </a:r>
            <a:endParaRPr lang="zh-CN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BEA-4FBF-644A-B0F0-43635F5E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279" y="2680821"/>
            <a:ext cx="3469919" cy="2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 =&gt;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Graph neural network (GNN)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2412793" y="2336350"/>
            <a:ext cx="7619496" cy="43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9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70EF-CC91-3041-A7BF-8F3D0A20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 from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27C7-A37E-8045-891D-8B0AF613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91838" cy="4510088"/>
          </a:xfrm>
        </p:spPr>
        <p:txBody>
          <a:bodyPr>
            <a:normAutofit/>
          </a:bodyPr>
          <a:lstStyle/>
          <a:p>
            <a:r>
              <a:rPr lang="en-US" sz="3200" dirty="0"/>
              <a:t>Introduction (30 mins):</a:t>
            </a:r>
          </a:p>
          <a:p>
            <a:pPr lvl="1"/>
            <a:r>
              <a:rPr lang="en-US" sz="2800" dirty="0"/>
              <a:t>What is GNN?</a:t>
            </a:r>
          </a:p>
          <a:p>
            <a:pPr lvl="1"/>
            <a:r>
              <a:rPr lang="en-US" sz="2800" dirty="0"/>
              <a:t>Why a new tool for writing GNNs? </a:t>
            </a:r>
          </a:p>
          <a:p>
            <a:pPr lvl="1"/>
            <a:endParaRPr lang="en-US" sz="2800" dirty="0"/>
          </a:p>
          <a:p>
            <a:r>
              <a:rPr lang="en-US" sz="3200" dirty="0"/>
              <a:t>Hands-on Tutorial (1 </a:t>
            </a:r>
            <a:r>
              <a:rPr lang="en-US" sz="3200" dirty="0" err="1"/>
              <a:t>hr</a:t>
            </a:r>
            <a:r>
              <a:rPr lang="en-US" sz="3200" dirty="0"/>
              <a:t> 30 mins):</a:t>
            </a:r>
          </a:p>
          <a:p>
            <a:pPr lvl="1"/>
            <a:r>
              <a:rPr lang="en-US" sz="2800" dirty="0"/>
              <a:t>Write a popular GNN: Graph Convolution Network [ICLR’17] </a:t>
            </a:r>
          </a:p>
          <a:p>
            <a:pPr lvl="1"/>
            <a:r>
              <a:rPr lang="en-US" sz="2800" dirty="0"/>
              <a:t>Use GCN to to perform 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36898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entagon 22">
            <a:extLst>
              <a:ext uri="{FF2B5EF4-FFF2-40B4-BE49-F238E27FC236}">
                <a16:creationId xmlns:a16="http://schemas.microsoft.com/office/drawing/2014/main" id="{F946EF9A-9A8B-CE46-A217-2F7DBEE52533}"/>
              </a:ext>
            </a:extLst>
          </p:cNvPr>
          <p:cNvSpPr/>
          <p:nvPr/>
        </p:nvSpPr>
        <p:spPr>
          <a:xfrm>
            <a:off x="7987368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B8E1-CF70-D24E-A552-FD55866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5B50-5C4E-DF49-B3EA-1A513A5C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642"/>
          </a:xfrm>
        </p:spPr>
        <p:txBody>
          <a:bodyPr/>
          <a:lstStyle/>
          <a:p>
            <a:r>
              <a:rPr lang="en-US" dirty="0"/>
              <a:t>CNN: learn embedding of an image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E1D4424-009D-7143-85CB-B0D26E2B630C}"/>
              </a:ext>
            </a:extLst>
          </p:cNvPr>
          <p:cNvSpPr/>
          <p:nvPr/>
        </p:nvSpPr>
        <p:spPr>
          <a:xfrm>
            <a:off x="3138279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CNN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7B4B3-0F36-9C47-9B04-F7F4F578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r="10244"/>
          <a:stretch/>
        </p:blipFill>
        <p:spPr>
          <a:xfrm>
            <a:off x="537069" y="3316277"/>
            <a:ext cx="232096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63D57-B9F1-704B-A573-35E65513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25032" r="74705" b="62074"/>
          <a:stretch/>
        </p:blipFill>
        <p:spPr>
          <a:xfrm>
            <a:off x="5485941" y="3316276"/>
            <a:ext cx="2161309" cy="2170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05B647-61A6-AD40-A8D0-B95923171E41}"/>
              </a:ext>
            </a:extLst>
          </p:cNvPr>
          <p:cNvGrpSpPr/>
          <p:nvPr/>
        </p:nvGrpSpPr>
        <p:grpSpPr>
          <a:xfrm>
            <a:off x="2757552" y="2359376"/>
            <a:ext cx="3130630" cy="857682"/>
            <a:chOff x="2777067" y="2302933"/>
            <a:chExt cx="3130630" cy="85768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01CC5A-6B70-A047-8E63-F3B42167C349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0FC92C-EEAE-554D-B329-4C45792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951111" y="2302933"/>
              <a:ext cx="1956586" cy="85768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BD9BB6-703F-0941-9070-D53A9FDB6AE8}"/>
              </a:ext>
            </a:extLst>
          </p:cNvPr>
          <p:cNvSpPr txBox="1"/>
          <p:nvPr/>
        </p:nvSpPr>
        <p:spPr>
          <a:xfrm>
            <a:off x="10389208" y="3184930"/>
            <a:ext cx="68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7041DD-C7EE-DC4A-A1DA-868E809B321E}"/>
              </a:ext>
            </a:extLst>
          </p:cNvPr>
          <p:cNvSpPr txBox="1"/>
          <p:nvPr/>
        </p:nvSpPr>
        <p:spPr>
          <a:xfrm>
            <a:off x="10326305" y="475947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2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deep learning meets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/>
          <a:lstStyle/>
          <a:p>
            <a:r>
              <a:rPr lang="en-US" dirty="0"/>
              <a:t>Graph Neural Network (GNN): learn embedding on graphs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8861-726E-734B-A7C2-D69BAFA4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in computational biology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841BB5-C714-DB49-B68C-B4FBF308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/>
          <a:stretch/>
        </p:blipFill>
        <p:spPr>
          <a:xfrm>
            <a:off x="928514" y="2753077"/>
            <a:ext cx="3804356" cy="2035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58DECC-0083-384C-A872-163D146D7CA5}"/>
              </a:ext>
            </a:extLst>
          </p:cNvPr>
          <p:cNvSpPr txBox="1"/>
          <p:nvPr/>
        </p:nvSpPr>
        <p:spPr>
          <a:xfrm>
            <a:off x="1363286" y="5134009"/>
            <a:ext cx="336958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Protein-Protein Interaction (PPI) Prediction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Zitnik</a:t>
            </a:r>
            <a:r>
              <a:rPr lang="en-US" altLang="zh-CN" sz="1600" dirty="0"/>
              <a:t> et al. ISMG’18 tutorial]</a:t>
            </a:r>
            <a:endParaRPr lang="zh-CN" alt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E730CA-37E5-7D49-BCF6-82F50F5744BE}"/>
              </a:ext>
            </a:extLst>
          </p:cNvPr>
          <p:cNvSpPr/>
          <p:nvPr/>
        </p:nvSpPr>
        <p:spPr>
          <a:xfrm>
            <a:off x="3619870" y="2653254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122947-9B09-5C47-B7FC-EA53DE442DB0}"/>
              </a:ext>
            </a:extLst>
          </p:cNvPr>
          <p:cNvSpPr/>
          <p:nvPr/>
        </p:nvSpPr>
        <p:spPr>
          <a:xfrm>
            <a:off x="1962060" y="245360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F6150E-4F64-2340-85A3-5F97061D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684" y="2296660"/>
            <a:ext cx="356594" cy="356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7BDC40-2B62-8A4C-9D86-0DD84529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78" y="1724919"/>
            <a:ext cx="4410324" cy="3373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BCC521-6802-D04A-8B6B-EA52989D44C2}"/>
              </a:ext>
            </a:extLst>
          </p:cNvPr>
          <p:cNvSpPr txBox="1"/>
          <p:nvPr/>
        </p:nvSpPr>
        <p:spPr>
          <a:xfrm>
            <a:off x="7099264" y="5216018"/>
            <a:ext cx="286211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Drug repurposing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Zitnik</a:t>
            </a:r>
            <a:r>
              <a:rPr lang="en-US" altLang="zh-CN" sz="1600" dirty="0"/>
              <a:t> et al. Bioinformatics’18]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551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F2-8A04-4440-8E71-F11858EB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77325" cy="1325563"/>
          </a:xfrm>
        </p:spPr>
        <p:txBody>
          <a:bodyPr/>
          <a:lstStyle/>
          <a:p>
            <a:r>
              <a:rPr lang="en-US" dirty="0"/>
              <a:t>GNN in Natural Language Processing</a:t>
            </a:r>
          </a:p>
        </p:txBody>
      </p:sp>
      <p:pic>
        <p:nvPicPr>
          <p:cNvPr id="4" name="Picture 4" descr="tree_images/ch08-tree-1.png">
            <a:extLst>
              <a:ext uri="{FF2B5EF4-FFF2-40B4-BE49-F238E27FC236}">
                <a16:creationId xmlns:a16="http://schemas.microsoft.com/office/drawing/2014/main" id="{05803A80-0E70-964D-B11B-95792404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63" y="2592363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5539F-6487-2D49-9CE7-3B79F3A60ACC}"/>
              </a:ext>
            </a:extLst>
          </p:cNvPr>
          <p:cNvSpPr txBox="1"/>
          <p:nvPr/>
        </p:nvSpPr>
        <p:spPr>
          <a:xfrm>
            <a:off x="1758673" y="5022858"/>
            <a:ext cx="3058401" cy="99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Sentiment analysis based</a:t>
            </a:r>
          </a:p>
          <a:p>
            <a:pPr algn="ctr"/>
            <a:r>
              <a:rPr lang="en-US" altLang="zh-CN" sz="2133" b="1" dirty="0"/>
              <a:t>on 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138BB-2CAB-354A-8D08-2B8F89502FC7}"/>
              </a:ext>
            </a:extLst>
          </p:cNvPr>
          <p:cNvSpPr txBox="1"/>
          <p:nvPr/>
        </p:nvSpPr>
        <p:spPr>
          <a:xfrm>
            <a:off x="7292539" y="5036220"/>
            <a:ext cx="301018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Graph for QA</a:t>
            </a:r>
          </a:p>
          <a:p>
            <a:pPr algn="ctr"/>
            <a:r>
              <a:rPr lang="en-US" altLang="zh-CN" sz="1600" dirty="0"/>
              <a:t>[Mo et al. ACL’17]</a:t>
            </a:r>
            <a:endParaRPr lang="zh-CN" alt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29595A-A04D-FA4E-9F61-4935B6787C7D}"/>
              </a:ext>
            </a:extLst>
          </p:cNvPr>
          <p:cNvGrpSpPr/>
          <p:nvPr/>
        </p:nvGrpSpPr>
        <p:grpSpPr>
          <a:xfrm>
            <a:off x="7032978" y="2592363"/>
            <a:ext cx="3485417" cy="1985857"/>
            <a:chOff x="1974001" y="1510910"/>
            <a:chExt cx="4320738" cy="24617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4BB2A7-C642-2540-8EF3-28508253A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42" t="1787" r="83467"/>
            <a:stretch/>
          </p:blipFill>
          <p:spPr>
            <a:xfrm>
              <a:off x="1974001" y="1510910"/>
              <a:ext cx="249911" cy="24571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030E703-203C-944C-B4DD-690D8DDC2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685" t="2644"/>
            <a:stretch/>
          </p:blipFill>
          <p:spPr>
            <a:xfrm>
              <a:off x="2223911" y="1536941"/>
              <a:ext cx="4070828" cy="243576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2EB12DB-E4F6-7E4F-8874-A840B3E38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34" y="2118515"/>
            <a:ext cx="5143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5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1028</Words>
  <Application>Microsoft Macintosh PowerPoint</Application>
  <PresentationFormat>Widescreen</PresentationFormat>
  <Paragraphs>294</Paragraphs>
  <Slides>28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Microsoft Sans Serif</vt:lpstr>
      <vt:lpstr>Wingdings</vt:lpstr>
      <vt:lpstr>Office Theme</vt:lpstr>
      <vt:lpstr>Learning Graph Neural Networks with Deep Graph Library</vt:lpstr>
      <vt:lpstr>Graph data are everywhere</vt:lpstr>
      <vt:lpstr>Many ML tasks learn from graphs</vt:lpstr>
      <vt:lpstr>Deep learning + Graph =&gt; GNN</vt:lpstr>
      <vt:lpstr>What you’ll learn from this tutorial</vt:lpstr>
      <vt:lpstr>What is GNN? </vt:lpstr>
      <vt:lpstr>When deep learning meets graph</vt:lpstr>
      <vt:lpstr>GNN in computational biology</vt:lpstr>
      <vt:lpstr>GNN in Natural Language Processing</vt:lpstr>
      <vt:lpstr>GNN in Computer Vision</vt:lpstr>
      <vt:lpstr>Existing tools do not support GNNs well</vt:lpstr>
      <vt:lpstr>Existing implementations are often slow </vt:lpstr>
      <vt:lpstr>Why is programming GNN hard?</vt:lpstr>
      <vt:lpstr>Our System: Deep Graph Library (DGL)</vt:lpstr>
      <vt:lpstr>DGL has open-sourced</vt:lpstr>
      <vt:lpstr>PowerPoint Presentation</vt:lpstr>
      <vt:lpstr>DGL’s offers</vt:lpstr>
      <vt:lpstr>Tutorial outline</vt:lpstr>
      <vt:lpstr>PowerPoint Presentation</vt:lpstr>
      <vt:lpstr>DGL’s Message Passing API</vt:lpstr>
      <vt:lpstr>DGL’s Message Passing Model</vt:lpstr>
      <vt:lpstr>DGL’s Message Passing Model</vt:lpstr>
      <vt:lpstr>Fuse message passing</vt:lpstr>
      <vt:lpstr>Fuse message passing</vt:lpstr>
      <vt:lpstr>Batch Multiple Graphs</vt:lpstr>
      <vt:lpstr>Resources</vt:lpstr>
      <vt:lpstr>Representation Learning</vt:lpstr>
      <vt:lpstr>Comparison with other systems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Lingfan Yu</cp:lastModifiedBy>
  <cp:revision>243</cp:revision>
  <dcterms:created xsi:type="dcterms:W3CDTF">2019-02-14T18:59:47Z</dcterms:created>
  <dcterms:modified xsi:type="dcterms:W3CDTF">2019-03-11T03:22:29Z</dcterms:modified>
</cp:coreProperties>
</file>